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316" r:id="rId3"/>
    <p:sldId id="318" r:id="rId4"/>
    <p:sldId id="25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8" r:id="rId13"/>
    <p:sldId id="340" r:id="rId14"/>
    <p:sldId id="315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8" r:id="rId24"/>
    <p:sldId id="339" r:id="rId25"/>
    <p:sldId id="314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9" autoAdjust="0"/>
    <p:restoredTop sz="94249" autoAdjust="0"/>
  </p:normalViewPr>
  <p:slideViewPr>
    <p:cSldViewPr>
      <p:cViewPr varScale="1">
        <p:scale>
          <a:sx n="64" d="100"/>
          <a:sy n="64" d="100"/>
        </p:scale>
        <p:origin x="16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83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pPr/>
              <a:t>06/01/2021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Probabilité</a:t>
            </a:r>
            <a:br>
              <a:rPr lang="fr-FR" sz="8900" noProof="0" dirty="0"/>
            </a:br>
            <a:r>
              <a:rPr lang="fr-FR" noProof="0" dirty="0"/>
              <a:t>Série 1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noProof="0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noProof="0" dirty="0" err="1">
                <a:latin typeface="+mj-lt"/>
              </a:rPr>
              <a:t>IREM</a:t>
            </a:r>
            <a:r>
              <a:rPr lang="fr-FR" noProof="0" dirty="0">
                <a:latin typeface="+mj-lt"/>
              </a:rPr>
              <a:t>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Avec les notations mathématiques écrire la probabilité qu’on interroge parmi les femmes, un membre qui pratique la danse.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295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On a interrogé un homme. Avec les notations mathématiques écrire la probabilité qu’il pratique le tennis. </a:t>
            </a:r>
          </a:p>
          <a:p>
            <a:endParaRPr lang="fr-FR" altLang="fr-FR" sz="3600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053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Avec les notations mathématiques écrire la probabilité qu’un membre soit un homme pratiquant le tennis. </a:t>
            </a:r>
          </a:p>
          <a:p>
            <a:endParaRPr lang="fr-FR" altLang="fr-FR" sz="3600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849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On a interrogé un membre ne pratiquant que la peinture. </a:t>
            </a:r>
          </a:p>
          <a:p>
            <a:r>
              <a:rPr lang="fr-FR" altLang="fr-FR" sz="3600" dirty="0"/>
              <a:t>Avec les notations mathématiques écrire la probabilité qu’il s’agisse d’une femme.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051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noProof="0" dirty="0"/>
              <a:t>Correction</a:t>
            </a:r>
            <a:endParaRPr lang="fr-FR" noProof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noProof="0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noProof="0" dirty="0" err="1">
                <a:latin typeface="+mj-lt"/>
              </a:rPr>
              <a:t>IREM</a:t>
            </a:r>
            <a:r>
              <a:rPr lang="fr-FR" noProof="0" dirty="0">
                <a:latin typeface="+mj-lt"/>
              </a:rPr>
              <a:t>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161" name="Rectangle 17">
                <a:extLst>
                  <a:ext uri="{FF2B5EF4-FFF2-40B4-BE49-F238E27FC236}">
                    <a16:creationId xmlns:a16="http://schemas.microsoft.com/office/drawing/2014/main" id="{49DAFF18-20CC-47A5-BF51-EFCFA094EB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fr-FR" sz="48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P</a:t>
                </a:r>
                <a14:m>
                  <m:oMath xmlns:m="http://schemas.openxmlformats.org/officeDocument/2006/math"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T</m:t>
                    </m:r>
                    <m: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kumimoji="0" lang="fr-FR" altLang="fr-FR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6161" name="Rectangle 17">
                <a:extLst>
                  <a:ext uri="{FF2B5EF4-FFF2-40B4-BE49-F238E27FC236}">
                    <a16:creationId xmlns:a16="http://schemas.microsoft.com/office/drawing/2014/main" id="{49DAFF18-20CC-47A5-BF51-EFCFA094EB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1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BF7AF9B5-2377-45C5-9A6C-75B82B9B19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Avec les notations mathématiques écrire la probabilité qu’on interroge un membre pratiquant le tennis et la danse. </a:t>
            </a:r>
          </a:p>
        </p:txBody>
      </p:sp>
    </p:spTree>
    <p:extLst>
      <p:ext uri="{BB962C8B-B14F-4D97-AF65-F5344CB8AC3E}">
        <p14:creationId xmlns:p14="http://schemas.microsoft.com/office/powerpoint/2010/main" val="10236549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>
            <a:extLst>
              <a:ext uri="{FF2B5EF4-FFF2-40B4-BE49-F238E27FC236}">
                <a16:creationId xmlns:a16="http://schemas.microsoft.com/office/drawing/2014/main" id="{FD091045-9BAD-43A1-B43E-CB29873BB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Avec les notations mathématiques écrire la probabilité qu’on interroge un membre pratiquant le tennis ou la danse. 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09B847B-EED6-48BF-B3B6-3B478DD43D5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2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4BE2A6F1-091A-470B-9FDA-650088D4A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fr-FR" sz="48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P</a:t>
                </a:r>
                <a14:m>
                  <m:oMath xmlns:m="http://schemas.openxmlformats.org/officeDocument/2006/math"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T</m:t>
                    </m:r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kumimoji="0" lang="fr-FR" altLang="fr-FR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4BE2A6F1-091A-470B-9FDA-650088D4A98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88202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>
            <a:extLst>
              <a:ext uri="{FF2B5EF4-FFF2-40B4-BE49-F238E27FC236}">
                <a16:creationId xmlns:a16="http://schemas.microsoft.com/office/drawing/2014/main" id="{B3842CED-3E43-4F06-BEF3-5B1A405C0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Avec les notations mathématiques écrire la probabilité qu’on interroge une femme et qu’elle pratique ne pratique pas le tennis. 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42FFFDF-790A-43E9-970C-27BFB18B257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3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6ECC841A-5EA7-4D36-A92D-25FD20C215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fr-FR" sz="48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P</a:t>
                </a:r>
                <a14:m>
                  <m:oMath xmlns:m="http://schemas.openxmlformats.org/officeDocument/2006/math"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F</m:t>
                    </m:r>
                    <m: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acc>
                      <m:accPr>
                        <m:chr m:val="̅"/>
                        <m:ctrlPr>
                          <a:rPr kumimoji="0" lang="fr-FR" altLang="fr-FR" sz="4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kumimoji="0" lang="fr-FR" altLang="fr-FR" sz="4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</m:acc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kumimoji="0" lang="fr-FR" altLang="fr-FR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6ECC841A-5EA7-4D36-A92D-25FD20C215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19247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>
            <a:extLst>
              <a:ext uri="{FF2B5EF4-FFF2-40B4-BE49-F238E27FC236}">
                <a16:creationId xmlns:a16="http://schemas.microsoft.com/office/drawing/2014/main" id="{FAA41104-30D2-43F7-B4AD-9DA15CE1E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Avec les notations mathématiques écrire la probabilité qu’on interroge un homme. 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202CC92-5857-4649-B5E5-610C6C389FA0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4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17">
                <a:extLst>
                  <a:ext uri="{FF2B5EF4-FFF2-40B4-BE49-F238E27FC236}">
                    <a16:creationId xmlns:a16="http://schemas.microsoft.com/office/drawing/2014/main" id="{47A568CA-F550-42F7-92BD-C3A6744D6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fr-FR" sz="48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fr-FR" altLang="fr-FR" sz="4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kumimoji="0" lang="fr-FR" altLang="fr-FR" sz="4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B05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kumimoji="0" lang="fr-FR" altLang="fr-FR" sz="48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B05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</m:acc>
                      </m:e>
                    </m:d>
                    <m: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ou</m:t>
                    </m:r>
                    <m: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1−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F</m:t>
                    </m:r>
                    <m: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kumimoji="0" lang="fr-FR" altLang="fr-FR" sz="4800" b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6" name="Rectangle 17">
                <a:extLst>
                  <a:ext uri="{FF2B5EF4-FFF2-40B4-BE49-F238E27FC236}">
                    <a16:creationId xmlns:a16="http://schemas.microsoft.com/office/drawing/2014/main" id="{47A568CA-F550-42F7-92BD-C3A6744D62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9424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>
            <a:extLst>
              <a:ext uri="{FF2B5EF4-FFF2-40B4-BE49-F238E27FC236}">
                <a16:creationId xmlns:a16="http://schemas.microsoft.com/office/drawing/2014/main" id="{747C439F-9A03-4E15-B1A2-40F3AA793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Avec les notations mathématiques écrire la probabilité qu’on interroge un membre ne pratiquant que la peinture. 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92474BF-6B8A-4DFC-94AC-CAB18BFBC17D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5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17">
                <a:extLst>
                  <a:ext uri="{FF2B5EF4-FFF2-40B4-BE49-F238E27FC236}">
                    <a16:creationId xmlns:a16="http://schemas.microsoft.com/office/drawing/2014/main" id="{3242F193-FFDB-4AE9-925C-793E7F30E8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lvl="0">
                  <a:defRPr/>
                </a:pPr>
                <a:r>
                  <a:rPr kumimoji="0" lang="fr-FR" altLang="fr-FR" sz="48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P</a:t>
                </a:r>
                <a14:m>
                  <m:oMath xmlns:m="http://schemas.openxmlformats.org/officeDocument/2006/math"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̅"/>
                        <m:ctrlPr>
                          <a:rPr kumimoji="0" lang="fr-FR" altLang="fr-FR" sz="4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kumimoji="0" lang="fr-FR" altLang="fr-FR" sz="4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kumimoji="0" lang="fr-FR" altLang="fr-FR" sz="4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∪</m:t>
                        </m:r>
                        <m:r>
                          <m:rPr>
                            <m:sty m:val="p"/>
                          </m:rPr>
                          <a:rPr kumimoji="0" lang="fr-FR" altLang="fr-FR" sz="4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</m:acc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fr-FR" altLang="fr-FR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 ou P</a:t>
                </a:r>
                <a14:m>
                  <m:oMath xmlns:m="http://schemas.openxmlformats.org/officeDocument/2006/math">
                    <m:r>
                      <a:rPr lang="fr-FR" alt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̅"/>
                        <m:ctrlPr>
                          <a:rPr lang="fr-FR" altLang="fr-FR" sz="4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altLang="fr-FR" sz="480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</m:acc>
                    <m:r>
                      <a:rPr lang="fr-FR" altLang="fr-FR" sz="48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acc>
                      <m:accPr>
                        <m:chr m:val="̅"/>
                        <m:ctrlPr>
                          <a:rPr lang="fr-FR" altLang="fr-FR" sz="48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altLang="fr-FR" sz="48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</m:acc>
                    <m:r>
                      <a:rPr lang="fr-FR" alt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fr-FR" altLang="fr-FR" sz="4800" b="0" i="0" u="none" strike="noStrike" kern="1200" cap="none" spc="0" normalizeH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 </a:t>
                </a:r>
                <a:endParaRPr kumimoji="0" lang="fr-FR" altLang="fr-FR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6" name="Rectangle 17">
                <a:extLst>
                  <a:ext uri="{FF2B5EF4-FFF2-40B4-BE49-F238E27FC236}">
                    <a16:creationId xmlns:a16="http://schemas.microsoft.com/office/drawing/2014/main" id="{3242F193-FFDB-4AE9-925C-793E7F30E8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933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noProof="0" dirty="0"/>
              <a:t>Notations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altLang="fr-FR" sz="4400" noProof="0" dirty="0"/>
              <a:t>Utiliser les notations mathématiques des probabilités pour noter la probabilité demandée. </a:t>
            </a:r>
            <a:br>
              <a:rPr lang="fr-FR" altLang="fr-FR" sz="4400" noProof="0" dirty="0"/>
            </a:br>
            <a:r>
              <a:rPr lang="fr-FR" altLang="fr-FR" sz="4400" noProof="0" dirty="0"/>
              <a:t>On n’utilisera que les lettres T, D et F indiquées dans l’énoncé.</a:t>
            </a:r>
            <a:endParaRPr lang="fr-FR" sz="4400" noProof="0" dirty="0"/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>
            <a:extLst>
              <a:ext uri="{FF2B5EF4-FFF2-40B4-BE49-F238E27FC236}">
                <a16:creationId xmlns:a16="http://schemas.microsoft.com/office/drawing/2014/main" id="{75DC5CAE-A6A6-4504-A61C-27ED23D3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Avec les notations mathématiques écrire la probabilité qu’on interroge un homme sachant qu’il pratique la danse. 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4EC2232-49BD-4F2F-8503-D95F099FA482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6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1B1E8C5C-3803-4365-9200-D954311A87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fr-FR" altLang="fr-FR" sz="4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fr-FR" altLang="fr-FR" sz="4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P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fr-FR" altLang="fr-FR" sz="4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D</m:t>
                          </m:r>
                        </m:sub>
                      </m:sSub>
                      <m:r>
                        <a:rPr kumimoji="0" lang="fr-FR" altLang="fr-FR" sz="4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kumimoji="0" lang="fr-FR" altLang="fr-FR" sz="4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kumimoji="0" lang="fr-FR" altLang="fr-FR" sz="4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F</m:t>
                          </m:r>
                        </m:e>
                      </m:acc>
                      <m:r>
                        <a:rPr kumimoji="0" lang="fr-FR" altLang="fr-FR" sz="4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0" lang="fr-FR" altLang="fr-FR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1B1E8C5C-3803-4365-9200-D954311A87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95304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>
            <a:extLst>
              <a:ext uri="{FF2B5EF4-FFF2-40B4-BE49-F238E27FC236}">
                <a16:creationId xmlns:a16="http://schemas.microsoft.com/office/drawing/2014/main" id="{0E358D07-C3C3-41F6-B5A9-A4ADBD9EE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Avec les notations mathématiques écrire la probabilité qu’on interroge </a:t>
            </a:r>
            <a:r>
              <a:rPr lang="fr-FR" sz="3600" dirty="0"/>
              <a:t>parmi les femmes, un membre qui pratique la danse</a:t>
            </a:r>
            <a:endParaRPr kumimoji="0" lang="fr-FR" altLang="fr-FR" sz="36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7014183-3035-4B1F-9B7B-0430E6A268A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7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17">
                <a:extLst>
                  <a:ext uri="{FF2B5EF4-FFF2-40B4-BE49-F238E27FC236}">
                    <a16:creationId xmlns:a16="http://schemas.microsoft.com/office/drawing/2014/main" id="{A73BCD08-842E-4FCD-8B92-CC8B182BB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fr-FR" altLang="fr-FR" sz="4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fr-FR" altLang="fr-FR" sz="4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P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fr-FR" altLang="fr-FR" sz="4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kumimoji="0" lang="fr-FR" altLang="fr-FR" sz="4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kumimoji="0" lang="fr-FR" altLang="fr-FR" sz="4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kumimoji="0" lang="fr-FR" altLang="fr-FR" sz="4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0" lang="fr-FR" altLang="fr-FR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8" name="Rectangle 17">
                <a:extLst>
                  <a:ext uri="{FF2B5EF4-FFF2-40B4-BE49-F238E27FC236}">
                    <a16:creationId xmlns:a16="http://schemas.microsoft.com/office/drawing/2014/main" id="{A73BCD08-842E-4FCD-8B92-CC8B182BB3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74445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>
            <a:extLst>
              <a:ext uri="{FF2B5EF4-FFF2-40B4-BE49-F238E27FC236}">
                <a16:creationId xmlns:a16="http://schemas.microsoft.com/office/drawing/2014/main" id="{E2A32CD1-3895-4605-9323-30FAFA588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On a interrogé un homme. Avec les notations mathématiques écrire la probabilité qu’il pratique le tennis. 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8254B25F-D0A8-4961-A357-AB3B08BEFF6E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8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588E741A-4A87-4BAE-A4C8-78DDFE366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fr-FR" altLang="fr-FR" sz="4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fr-FR" altLang="fr-FR" sz="4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P</m:t>
                          </m:r>
                        </m:e>
                        <m:sub>
                          <m:acc>
                            <m:accPr>
                              <m:chr m:val="̅"/>
                              <m:ctrlPr>
                                <a:rPr kumimoji="0" lang="fr-FR" altLang="fr-FR" sz="4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B05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kumimoji="0" lang="fr-FR" altLang="fr-FR" sz="4800" b="0" i="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B05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e>
                          </m:acc>
                        </m:sub>
                      </m:sSub>
                      <m:r>
                        <a:rPr kumimoji="0" lang="fr-FR" altLang="fr-FR" sz="4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kumimoji="0" lang="fr-FR" altLang="fr-FR" sz="4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kumimoji="0" lang="fr-FR" altLang="fr-FR" sz="4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0" lang="fr-FR" altLang="fr-FR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588E741A-4A87-4BAE-A4C8-78DDFE3664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80223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>
            <a:extLst>
              <a:ext uri="{FF2B5EF4-FFF2-40B4-BE49-F238E27FC236}">
                <a16:creationId xmlns:a16="http://schemas.microsoft.com/office/drawing/2014/main" id="{65B930E6-B646-4E97-96A3-953483A63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Avec les notations mathématiques écrire la probabilité qu’un membre soit un homme pratiquant le tennis. 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5BE00C25-BB7A-4CD0-B900-0ADAC73FD728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</a:t>
            </a:r>
            <a:r>
              <a:rPr lang="fr-FR" sz="4000" b="1" u="sng" dirty="0">
                <a:solidFill>
                  <a:srgbClr val="073E87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0F2BE43A-200E-48FE-A5D5-B6B0B8E400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fr-FR" sz="48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P</a:t>
                </a:r>
                <a14:m>
                  <m:oMath xmlns:m="http://schemas.openxmlformats.org/officeDocument/2006/math"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̅"/>
                        <m:ctrlPr>
                          <a:rPr kumimoji="0" lang="fr-FR" altLang="fr-FR" sz="4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kumimoji="0" lang="fr-FR" altLang="fr-FR" sz="4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  <m: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kumimoji="0" lang="fr-FR" altLang="fr-FR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0F2BE43A-200E-48FE-A5D5-B6B0B8E400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46386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>
            <a:extLst>
              <a:ext uri="{FF2B5EF4-FFF2-40B4-BE49-F238E27FC236}">
                <a16:creationId xmlns:a16="http://schemas.microsoft.com/office/drawing/2014/main" id="{21F774C8-E035-462C-BC6A-5116BD6F2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1836000"/>
            <a:ext cx="828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On a interrogé un membre ne pratiquant </a:t>
            </a:r>
            <a:r>
              <a:rPr lang="fr-FR" altLang="fr-FR" sz="3600" dirty="0">
                <a:solidFill>
                  <a:srgbClr val="073E87"/>
                </a:solidFill>
              </a:rPr>
              <a:t>que </a:t>
            </a: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la peinture.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Avec les notations mathématiques écrire la probabilité qu’il s’agisse d’une femme. 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099980D-9261-439C-8F78-880618259C21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10</a:t>
            </a:r>
            <a:b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</a:b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674037D1-8D8D-4607-9FEB-CCDD7CF737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1pPr>
                <a:lvl2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2pPr>
                <a:lvl3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3pPr>
                <a:lvl4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4pPr>
                <a:lvl5pPr algn="ctr"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5pPr>
                <a:lvl6pPr marL="4572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6pPr>
                <a:lvl7pPr marL="9144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7pPr>
                <a:lvl8pPr marL="1371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8pPr>
                <a:lvl9pPr marL="18288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kumimoji="0" lang="fr-FR" altLang="fr-FR" sz="4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fr-FR" altLang="fr-FR" sz="4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fr-FR" altLang="fr-FR" sz="48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altLang="fr-FR" sz="48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  <m:r>
                              <a:rPr lang="fr-FR" altLang="fr-FR" sz="48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∪</m:t>
                            </m:r>
                            <m:r>
                              <m:rPr>
                                <m:sty m:val="p"/>
                              </m:rPr>
                              <a:rPr lang="fr-FR" altLang="fr-FR" sz="48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</m:t>
                            </m:r>
                          </m:e>
                        </m:acc>
                      </m:sub>
                    </m:sSub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kumimoji="0" lang="fr-FR" altLang="fr-FR" sz="4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F</m:t>
                    </m:r>
                    <m:r>
                      <a:rPr kumimoji="0" lang="fr-FR" altLang="fr-FR" sz="4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fr-FR" altLang="fr-FR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 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altLang="fr-FR" sz="4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altLang="fr-FR" sz="48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fr-FR" altLang="fr-FR" sz="48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altLang="fr-FR" sz="48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acc>
                        <m:r>
                          <a:rPr lang="fr-FR" altLang="fr-FR" sz="4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∩</m:t>
                        </m:r>
                        <m:acc>
                          <m:accPr>
                            <m:chr m:val="̅"/>
                            <m:ctrlPr>
                              <a:rPr lang="fr-FR" altLang="fr-FR" sz="48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altLang="fr-FR" sz="48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</m:t>
                            </m:r>
                          </m:e>
                        </m:acc>
                      </m:sub>
                    </m:sSub>
                    <m:r>
                      <a:rPr lang="fr-FR" alt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altLang="fr-FR" sz="480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F</m:t>
                    </m:r>
                    <m:r>
                      <a:rPr lang="fr-FR" alt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altLang="fr-FR" sz="48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674037D1-8D8D-4607-9FEB-CCDD7CF737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981" y="3890088"/>
                <a:ext cx="8280000" cy="180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4263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noProof="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noProof="0" dirty="0"/>
              <a:t>Activités mentales et automatismes en classe de première</a:t>
            </a:r>
          </a:p>
          <a:p>
            <a:pPr algn="ctr"/>
            <a:r>
              <a:rPr lang="fr-FR" noProof="0" dirty="0" err="1">
                <a:latin typeface="+mj-lt"/>
              </a:rPr>
              <a:t>IREM</a:t>
            </a:r>
            <a:r>
              <a:rPr lang="fr-FR" noProof="0" dirty="0">
                <a:latin typeface="+mj-lt"/>
              </a:rPr>
              <a:t>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5">
            <a:extLst>
              <a:ext uri="{FF2B5EF4-FFF2-40B4-BE49-F238E27FC236}">
                <a16:creationId xmlns:a16="http://schemas.microsoft.com/office/drawing/2014/main" id="{971A8E80-4BD6-4D4F-BF70-9BA9BBDB3594}"/>
              </a:ext>
            </a:extLst>
          </p:cNvPr>
          <p:cNvSpPr txBox="1">
            <a:spLocks noChangeArrowheads="1"/>
          </p:cNvSpPr>
          <p:nvPr/>
        </p:nvSpPr>
        <p:spPr>
          <a:xfrm>
            <a:off x="395536" y="836712"/>
            <a:ext cx="8610600" cy="587308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3200" dirty="0">
                <a:solidFill>
                  <a:schemeClr val="tx1"/>
                </a:solidFill>
              </a:rPr>
              <a:t>Une amicale propose trois activités : tennis, danse et peinture. Les adhérents sont des femmes ou des hommes. Chaque adhérent pratique au moins une activité.</a:t>
            </a:r>
            <a:br>
              <a:rPr lang="fr-FR" altLang="fr-FR" sz="3200" dirty="0">
                <a:solidFill>
                  <a:schemeClr val="tx1"/>
                </a:solidFill>
              </a:rPr>
            </a:br>
            <a:r>
              <a:rPr lang="fr-FR" altLang="fr-FR" sz="3200" dirty="0">
                <a:solidFill>
                  <a:schemeClr val="tx1"/>
                </a:solidFill>
              </a:rPr>
              <a:t>On interroge au hasard un membre de cette amicale. On note :</a:t>
            </a:r>
            <a:br>
              <a:rPr lang="fr-FR" altLang="fr-FR" sz="3200" dirty="0">
                <a:solidFill>
                  <a:schemeClr val="tx1"/>
                </a:solidFill>
              </a:rPr>
            </a:br>
            <a:r>
              <a:rPr lang="fr-FR" altLang="fr-FR" sz="3200" dirty="0">
                <a:solidFill>
                  <a:schemeClr val="tx1"/>
                </a:solidFill>
              </a:rPr>
              <a:t>T l’événement :</a:t>
            </a:r>
          </a:p>
          <a:p>
            <a:r>
              <a:rPr lang="fr-FR" altLang="fr-FR" sz="3200" dirty="0">
                <a:solidFill>
                  <a:schemeClr val="tx1"/>
                </a:solidFill>
              </a:rPr>
              <a:t>	 « le membre interrogé pratique le tennis »</a:t>
            </a:r>
            <a:br>
              <a:rPr lang="fr-FR" altLang="fr-FR" sz="3200" dirty="0">
                <a:solidFill>
                  <a:schemeClr val="tx1"/>
                </a:solidFill>
              </a:rPr>
            </a:br>
            <a:r>
              <a:rPr lang="fr-FR" altLang="fr-FR" sz="3200" dirty="0">
                <a:solidFill>
                  <a:schemeClr val="tx1"/>
                </a:solidFill>
              </a:rPr>
              <a:t>D l’événement : </a:t>
            </a:r>
          </a:p>
          <a:p>
            <a:r>
              <a:rPr lang="fr-FR" altLang="fr-FR" sz="3200" dirty="0">
                <a:solidFill>
                  <a:schemeClr val="tx1"/>
                </a:solidFill>
              </a:rPr>
              <a:t>	« le membre interrogé pratique la danse »</a:t>
            </a:r>
            <a:br>
              <a:rPr lang="fr-FR" altLang="fr-FR" sz="3200" dirty="0">
                <a:solidFill>
                  <a:schemeClr val="tx1"/>
                </a:solidFill>
              </a:rPr>
            </a:br>
            <a:r>
              <a:rPr lang="fr-FR" altLang="fr-FR" sz="3200" dirty="0">
                <a:solidFill>
                  <a:schemeClr val="tx1"/>
                </a:solidFill>
              </a:rPr>
              <a:t>F l’événement: </a:t>
            </a:r>
          </a:p>
          <a:p>
            <a:r>
              <a:rPr lang="fr-FR" altLang="fr-FR" sz="3200" dirty="0">
                <a:solidFill>
                  <a:schemeClr val="tx1"/>
                </a:solidFill>
              </a:rPr>
              <a:t>	« le membre interrogé est une femme.</a:t>
            </a:r>
            <a:endParaRPr lang="fr-FR" altLang="fr-FR" sz="3600" dirty="0"/>
          </a:p>
        </p:txBody>
      </p:sp>
    </p:spTree>
    <p:extLst>
      <p:ext uri="{BB962C8B-B14F-4D97-AF65-F5344CB8AC3E}">
        <p14:creationId xmlns:p14="http://schemas.microsoft.com/office/powerpoint/2010/main" val="4158727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Avec les notations mathématiques écrire la probabilité qu’on interroge un membre pratiquant le tennis et la danse. 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Avec les notations mathématiques écrire la probabilité qu’on interroge un membre pratiquant le tennis ou la danse. </a:t>
            </a:r>
          </a:p>
          <a:p>
            <a:endParaRPr lang="fr-FR" altLang="fr-FR" sz="3600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730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Avec les notations mathématiques écrire la probabilité qu’on interroge une femme et qu’elle ne pratique pas le tennis. </a:t>
            </a:r>
          </a:p>
          <a:p>
            <a:endParaRPr lang="fr-FR" altLang="fr-FR" sz="3600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460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Avec les notations mathématiques écrire la probabilité qu’on interroge un homme. </a:t>
            </a:r>
          </a:p>
          <a:p>
            <a:endParaRPr lang="fr-FR" altLang="fr-FR" sz="3600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272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Avec les notations mathématiques écrire la probabilité qu’on interroge un membre ne pratiquant que la peinture. </a:t>
            </a:r>
          </a:p>
          <a:p>
            <a:endParaRPr lang="fr-FR" altLang="fr-FR" sz="3600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538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>
            <a:extLst>
              <a:ext uri="{FF2B5EF4-FFF2-40B4-BE49-F238E27FC236}">
                <a16:creationId xmlns:a16="http://schemas.microsoft.com/office/drawing/2014/main" id="{48002B59-9A55-4983-820D-511938BC2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32" y="1447800"/>
            <a:ext cx="7655768" cy="1981200"/>
          </a:xfrm>
        </p:spPr>
        <p:txBody>
          <a:bodyPr>
            <a:normAutofit fontScale="90000"/>
          </a:bodyPr>
          <a:lstStyle/>
          <a:p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T : « le membre interrogé pratique le tennis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D : « le membre interrogé pratique la danse »</a:t>
            </a:r>
            <a:br>
              <a:rPr lang="fr-FR" altLang="fr-FR" sz="3100" noProof="0" dirty="0">
                <a:solidFill>
                  <a:schemeClr val="tx1"/>
                </a:solidFill>
              </a:rPr>
            </a:br>
            <a:r>
              <a:rPr lang="fr-FR" altLang="fr-FR" sz="3100" noProof="0" dirty="0">
                <a:solidFill>
                  <a:schemeClr val="tx1"/>
                </a:solidFill>
              </a:rPr>
              <a:t>F : </a:t>
            </a:r>
            <a:r>
              <a:rPr lang="fr-FR" altLang="fr-FR" sz="3100" dirty="0">
                <a:solidFill>
                  <a:schemeClr val="tx1"/>
                </a:solidFill>
              </a:rPr>
              <a:t>« </a:t>
            </a:r>
            <a:r>
              <a:rPr lang="fr-FR" altLang="fr-FR" sz="3100" noProof="0" dirty="0">
                <a:solidFill>
                  <a:schemeClr val="tx1"/>
                </a:solidFill>
              </a:rPr>
              <a:t>le membre interrogé est une femme ».</a:t>
            </a:r>
            <a:br>
              <a:rPr lang="fr-FR" altLang="fr-FR" sz="2800" noProof="0" dirty="0"/>
            </a:br>
            <a:endParaRPr lang="fr-FR" altLang="fr-FR" sz="2800" noProof="0" dirty="0"/>
          </a:p>
        </p:txBody>
      </p:sp>
      <p:sp>
        <p:nvSpPr>
          <p:cNvPr id="6161" name="Rectangle 17">
            <a:extLst>
              <a:ext uri="{FF2B5EF4-FFF2-40B4-BE49-F238E27FC236}">
                <a16:creationId xmlns:a16="http://schemas.microsoft.com/office/drawing/2014/main" id="{49DAFF18-20CC-47A5-BF51-EFCFA094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0" y="3717032"/>
            <a:ext cx="82800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3600" dirty="0"/>
              <a:t>Avec les notations mathématiques écrire la probabilité qu’on interroge un homme sachant qu’il pratique la danse. </a:t>
            </a:r>
          </a:p>
          <a:p>
            <a:endParaRPr lang="fr-FR" altLang="fr-FR" sz="3600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8D4DF87-2A18-430A-9F3F-1FB69C56A0BB}"/>
              </a:ext>
            </a:extLst>
          </p:cNvPr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t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2607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773</TotalTime>
  <Words>971</Words>
  <Application>Microsoft Office PowerPoint</Application>
  <PresentationFormat>Affichage à l'écran (4:3)</PresentationFormat>
  <Paragraphs>77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1" baseType="lpstr">
      <vt:lpstr>Calibri</vt:lpstr>
      <vt:lpstr>Cambria Math</vt:lpstr>
      <vt:lpstr>Constantia</vt:lpstr>
      <vt:lpstr>Times New Roman</vt:lpstr>
      <vt:lpstr>Wingdings 2</vt:lpstr>
      <vt:lpstr>Débit</vt:lpstr>
      <vt:lpstr>Probabilité Série 1</vt:lpstr>
      <vt:lpstr>Notations</vt:lpstr>
      <vt:lpstr>Présentation PowerPoint</vt:lpstr>
      <vt:lpstr> T : « le membre interrogé pratique le tennis » D : « le membre interrogé pratique la danse » F : « le membre interrogé est une femme ». </vt:lpstr>
      <vt:lpstr> T : « le membre interrogé pratique le tennis » D : « le membre interrogé pratique la danse » F : « le membre interrogé est une femme ». </vt:lpstr>
      <vt:lpstr> T : « le membre interrogé pratique le tennis » D : « le membre interrogé pratique la danse » F : « le membre interrogé est une femme ». </vt:lpstr>
      <vt:lpstr> T : « le membre interrogé pratique le tennis » D : « le membre interrogé pratique la danse » F : « le membre interrogé est une femme ». </vt:lpstr>
      <vt:lpstr> T : « le membre interrogé pratique le tennis » D : « le membre interrogé pratique la danse » F : « le membre interrogé est une femme ». </vt:lpstr>
      <vt:lpstr> T : « le membre interrogé pratique le tennis » D : « le membre interrogé pratique la danse » F : « le membre interrogé est une femme ». </vt:lpstr>
      <vt:lpstr> T : « le membre interrogé pratique le tennis » D : « le membre interrogé pratique la danse » F : « le membre interrogé est une femme ». </vt:lpstr>
      <vt:lpstr> T : « le membre interrogé pratique le tennis » D : « le membre interrogé pratique la danse » F : « le membre interrogé est une femme ». </vt:lpstr>
      <vt:lpstr> T : « le membre interrogé pratique le tennis » D : « le membre interrogé pratique la danse » F : « le membre interrogé est une femme ». </vt:lpstr>
      <vt:lpstr> T : « le membre interrogé pratique le tennis » D : « le membre interrogé pratique la danse » F : « le membre interrogé est une femme ». </vt:lpstr>
      <vt:lpstr>Correction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Probabilités</dc:title>
  <dc:creator>véro</dc:creator>
  <cp:lastModifiedBy>christine coitout</cp:lastModifiedBy>
  <cp:revision>125</cp:revision>
  <dcterms:created xsi:type="dcterms:W3CDTF">2017-06-06T15:31:06Z</dcterms:created>
  <dcterms:modified xsi:type="dcterms:W3CDTF">2021-01-06T21:06:37Z</dcterms:modified>
</cp:coreProperties>
</file>